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E865-0E9E-4AC4-B9CD-B1D523942B31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908E-F9FD-482D-8137-3E241CB78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6336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2319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3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5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9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1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5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D92D-AFDE-489B-A4DD-E1E2D96A30FD}" type="datetimeFigureOut">
              <a:rPr lang="en-US" smtClean="0"/>
              <a:t>6/3/2024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Отчет руководства о результатах финансово-хозяйственной деятельности  (MD&amp;A) и исполнении ключевых КПД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0913092" y="440748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100" b="1" dirty="0">
                <a:latin typeface="+mj-lt"/>
              </a:rPr>
              <a:t>млн. тенге</a:t>
            </a:r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221457" y="5425175"/>
            <a:ext cx="11822112" cy="13899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3429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реализации продукции за 2023 год составили 1 597,36 млн. тенге, что выше аналогичного прошлого года за счет увеличения доходов по обслуживанию ИТ инфраструктуры. В то же время имеется снижение ввиду отсутствия вида деятельности по услуге транспортного обслуживания.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финансирования за 2023 год составили  1,54 млн. тенге, где  отражены доходы по вознаграждениям по депозитам от размещенных вкладов в банках второго уровня АО «</a:t>
            </a: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Forte Bank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». 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Себестоимость за 2023 год составила  1 206,48 млн. тенге.   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Общие и админ. расходы за 2023 год составили 252,35 млн. тенге за счет оптимизации затрат.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EBITDA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за 2023 год составила 209,27 млн. тенге  за счет сокращения ОАР. 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Итоговая прибыль за 2023 год составила 102,04 млн. тенге связано со снижением расходов.</a:t>
            </a:r>
          </a:p>
          <a:p>
            <a:pPr marL="342900" lvl="2" algn="just">
              <a:spcBef>
                <a:spcPts val="0"/>
              </a:spcBef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</p:txBody>
      </p:sp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A2741B2-83D1-49E3-A92B-8D40C268E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282611"/>
              </p:ext>
            </p:extLst>
          </p:nvPr>
        </p:nvGraphicFramePr>
        <p:xfrm>
          <a:off x="221457" y="794731"/>
          <a:ext cx="11618120" cy="4630444"/>
        </p:xfrm>
        <a:graphic>
          <a:graphicData uri="http://schemas.openxmlformats.org/drawingml/2006/table">
            <a:tbl>
              <a:tblPr/>
              <a:tblGrid>
                <a:gridCol w="892968">
                  <a:extLst>
                    <a:ext uri="{9D8B030D-6E8A-4147-A177-3AD203B41FA5}">
                      <a16:colId xmlns:a16="http://schemas.microsoft.com/office/drawing/2014/main" val="2864932020"/>
                    </a:ext>
                  </a:extLst>
                </a:gridCol>
                <a:gridCol w="3890962">
                  <a:extLst>
                    <a:ext uri="{9D8B030D-6E8A-4147-A177-3AD203B41FA5}">
                      <a16:colId xmlns:a16="http://schemas.microsoft.com/office/drawing/2014/main" val="3714688270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val="466380838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val="1958083200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val="3488919326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val="1440226783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val="2245123946"/>
                    </a:ext>
                  </a:extLst>
                </a:gridCol>
              </a:tblGrid>
              <a:tr h="33465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22г./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 месяцев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12 мес. 23г. /факту 12 мес. 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0531"/>
                  </a:ext>
                </a:extLst>
              </a:tr>
              <a:tr h="1704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198432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720721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927982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1 159,60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1 516,54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1 597,36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470499"/>
                  </a:ext>
                </a:extLst>
              </a:tr>
              <a:tr h="3346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реализации продукции и оказания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1 128,31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1 514,64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1 595,03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270657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конторскому обслуживанию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603,62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389,06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510,23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281094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транспортному обслуживанию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766705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обслуживанию ИТ инфраструктуры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460,824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1 078,64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692505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финансирования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344048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1738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1 082,02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1 403,42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1 470,10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894710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757,55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1 127,24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1 206,48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334810"/>
                  </a:ext>
                </a:extLst>
              </a:tr>
              <a:tr h="3346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реализацию продукции и оказание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821647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Общие и административные 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041310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финансирование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232780"/>
                  </a:ext>
                </a:extLst>
              </a:tr>
              <a:tr h="3346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 от неосновной деятельности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620879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370,76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388,56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513463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Операционная 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482679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073277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по КПН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836167"/>
                  </a:ext>
                </a:extLst>
              </a:tr>
              <a:tr h="1704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948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8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Анализ руководством компании финансового состояния и результатов деятельности (MD&amp;A)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D4B41D9-8A26-4BCE-8C2D-C9AA4FB62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689110"/>
              </p:ext>
            </p:extLst>
          </p:nvPr>
        </p:nvGraphicFramePr>
        <p:xfrm>
          <a:off x="192088" y="1112520"/>
          <a:ext cx="11666537" cy="3002281"/>
        </p:xfrm>
        <a:graphic>
          <a:graphicData uri="http://schemas.openxmlformats.org/drawingml/2006/table">
            <a:tbl>
              <a:tblPr/>
              <a:tblGrid>
                <a:gridCol w="1372534">
                  <a:extLst>
                    <a:ext uri="{9D8B030D-6E8A-4147-A177-3AD203B41FA5}">
                      <a16:colId xmlns:a16="http://schemas.microsoft.com/office/drawing/2014/main" val="44981386"/>
                    </a:ext>
                  </a:extLst>
                </a:gridCol>
                <a:gridCol w="3431333">
                  <a:extLst>
                    <a:ext uri="{9D8B030D-6E8A-4147-A177-3AD203B41FA5}">
                      <a16:colId xmlns:a16="http://schemas.microsoft.com/office/drawing/2014/main" val="1382801441"/>
                    </a:ext>
                  </a:extLst>
                </a:gridCol>
                <a:gridCol w="1372534">
                  <a:extLst>
                    <a:ext uri="{9D8B030D-6E8A-4147-A177-3AD203B41FA5}">
                      <a16:colId xmlns:a16="http://schemas.microsoft.com/office/drawing/2014/main" val="4101544063"/>
                    </a:ext>
                  </a:extLst>
                </a:gridCol>
                <a:gridCol w="1372534">
                  <a:extLst>
                    <a:ext uri="{9D8B030D-6E8A-4147-A177-3AD203B41FA5}">
                      <a16:colId xmlns:a16="http://schemas.microsoft.com/office/drawing/2014/main" val="1079452255"/>
                    </a:ext>
                  </a:extLst>
                </a:gridCol>
                <a:gridCol w="1372534">
                  <a:extLst>
                    <a:ext uri="{9D8B030D-6E8A-4147-A177-3AD203B41FA5}">
                      <a16:colId xmlns:a16="http://schemas.microsoft.com/office/drawing/2014/main" val="3976922991"/>
                    </a:ext>
                  </a:extLst>
                </a:gridCol>
                <a:gridCol w="1372534">
                  <a:extLst>
                    <a:ext uri="{9D8B030D-6E8A-4147-A177-3AD203B41FA5}">
                      <a16:colId xmlns:a16="http://schemas.microsoft.com/office/drawing/2014/main" val="4111274481"/>
                    </a:ext>
                  </a:extLst>
                </a:gridCol>
                <a:gridCol w="1372534">
                  <a:extLst>
                    <a:ext uri="{9D8B030D-6E8A-4147-A177-3AD203B41FA5}">
                      <a16:colId xmlns:a16="http://schemas.microsoft.com/office/drawing/2014/main" val="1671952292"/>
                    </a:ext>
                  </a:extLst>
                </a:gridCol>
              </a:tblGrid>
              <a:tr h="5530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22г./ факту 21г.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 мес. 2023г.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12 мес. 23г. /факту 12 мес.  22г.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111326"/>
                  </a:ext>
                </a:extLst>
              </a:tr>
              <a:tr h="592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13964"/>
                  </a:ext>
                </a:extLst>
              </a:tr>
              <a:tr h="266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428142"/>
                  </a:ext>
                </a:extLst>
              </a:tr>
              <a:tr h="266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290,85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476691"/>
                  </a:ext>
                </a:extLst>
              </a:tr>
              <a:tr h="266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14949"/>
                  </a:ext>
                </a:extLst>
              </a:tr>
              <a:tr h="266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81188"/>
                  </a:ext>
                </a:extLst>
              </a:tr>
              <a:tr h="266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Тек. ликвидность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338977"/>
                  </a:ext>
                </a:extLst>
              </a:tr>
              <a:tr h="5234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 деятельности (итоговая прибыль на расходы)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381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1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575</Words>
  <Application>Microsoft Office PowerPoint</Application>
  <PresentationFormat>Широкоэкранный</PresentationFormat>
  <Paragraphs>219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 2</vt:lpstr>
      <vt:lpstr>Тема Office</vt:lpstr>
      <vt:lpstr>Отчет руководства о результатах финансово-хозяйственной деятельности  (MD&amp;A) и исполнении ключевых КПД</vt:lpstr>
      <vt:lpstr>Анализ руководством компании финансового состояния и результатов деятельности (MD&amp;A)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руководства о результатах финансово-хозяйственной деятельности  (MD&amp;A) и исполнении ключевых КПД</dc:title>
  <dc:creator>Мансуров Жанат</dc:creator>
  <cp:lastModifiedBy>Мансуров Жанат</cp:lastModifiedBy>
  <cp:revision>6</cp:revision>
  <dcterms:created xsi:type="dcterms:W3CDTF">2023-05-26T04:15:47Z</dcterms:created>
  <dcterms:modified xsi:type="dcterms:W3CDTF">2024-06-03T05:43:11Z</dcterms:modified>
</cp:coreProperties>
</file>