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4E865-0E9E-4AC4-B9CD-B1D523942B31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D908E-F9FD-482D-8137-3E241CB78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8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6336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623195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37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5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9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7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8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7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8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14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69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353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5D92D-AFDE-489B-A4DD-E1E2D96A30FD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6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Отчет руководства о результатах финансово-хозяйственной деятельности  (MD&amp;A) и исполнении ключевых КПД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0" name="TextBox 8"/>
          <p:cNvSpPr txBox="1">
            <a:spLocks noChangeArrowheads="1"/>
          </p:cNvSpPr>
          <p:nvPr/>
        </p:nvSpPr>
        <p:spPr bwMode="auto">
          <a:xfrm>
            <a:off x="10883899" y="589756"/>
            <a:ext cx="11160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100" b="1" dirty="0">
                <a:latin typeface="+mj-lt"/>
              </a:rPr>
              <a:t>млн. тенге</a:t>
            </a:r>
          </a:p>
        </p:txBody>
      </p:sp>
      <p:sp>
        <p:nvSpPr>
          <p:cNvPr id="9" name="Текст 2"/>
          <p:cNvSpPr txBox="1">
            <a:spLocks/>
          </p:cNvSpPr>
          <p:nvPr/>
        </p:nvSpPr>
        <p:spPr bwMode="auto">
          <a:xfrm>
            <a:off x="150811" y="5102219"/>
            <a:ext cx="11822112" cy="2087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42900" indent="-3429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742950" indent="-3429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реализации продукции в 1-ом квартале 2023 года составили 378,28 млн. тенге. В 1-ом квартале 2023 года увеличение доходов по обслуживанию ИТ инфраструктуры, а также  отсутствием дохода по услуге транспортного обслуживания.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финансирования в 1-ом квартале 2023 года составили  0,23 млн. тенге, где  отражены доходы по вознаграждениям по депозитам от размещенных вкладов в банках второго уровня АО «</a:t>
            </a: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Forte Bank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».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Себестоимость в 1-ом квартале 2023 года составила  232,39 млн. тенге за счет роста услуги по гражданско-правовым договорам.  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Общие и админ. расходы в 1-ом квартале 2023 года составили 44,15 млн. тенге за счет оптимизации затрат.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EBITDA 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в 1-ом квартале 2023 года составила 120,12 млн. тенге  за счет сокращения ОАР.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Итоговая прибыль в 1-ом квартале 2023 года составила 93,32 млн. тенге связано со снижением расходов.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</p:txBody>
      </p:sp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66FDE64-94C8-4CAF-8598-E53918DE5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935232"/>
              </p:ext>
            </p:extLst>
          </p:nvPr>
        </p:nvGraphicFramePr>
        <p:xfrm>
          <a:off x="494499" y="812967"/>
          <a:ext cx="11478424" cy="4289252"/>
        </p:xfrm>
        <a:graphic>
          <a:graphicData uri="http://schemas.openxmlformats.org/drawingml/2006/table">
            <a:tbl>
              <a:tblPr/>
              <a:tblGrid>
                <a:gridCol w="1160784">
                  <a:extLst>
                    <a:ext uri="{9D8B030D-6E8A-4147-A177-3AD203B41FA5}">
                      <a16:colId xmlns:a16="http://schemas.microsoft.com/office/drawing/2014/main" val="4141502143"/>
                    </a:ext>
                  </a:extLst>
                </a:gridCol>
                <a:gridCol w="3329410">
                  <a:extLst>
                    <a:ext uri="{9D8B030D-6E8A-4147-A177-3AD203B41FA5}">
                      <a16:colId xmlns:a16="http://schemas.microsoft.com/office/drawing/2014/main" val="3518354532"/>
                    </a:ext>
                  </a:extLst>
                </a:gridCol>
                <a:gridCol w="1164705">
                  <a:extLst>
                    <a:ext uri="{9D8B030D-6E8A-4147-A177-3AD203B41FA5}">
                      <a16:colId xmlns:a16="http://schemas.microsoft.com/office/drawing/2014/main" val="3167163791"/>
                    </a:ext>
                  </a:extLst>
                </a:gridCol>
                <a:gridCol w="1164705">
                  <a:extLst>
                    <a:ext uri="{9D8B030D-6E8A-4147-A177-3AD203B41FA5}">
                      <a16:colId xmlns:a16="http://schemas.microsoft.com/office/drawing/2014/main" val="3257087677"/>
                    </a:ext>
                  </a:extLst>
                </a:gridCol>
                <a:gridCol w="1164705">
                  <a:extLst>
                    <a:ext uri="{9D8B030D-6E8A-4147-A177-3AD203B41FA5}">
                      <a16:colId xmlns:a16="http://schemas.microsoft.com/office/drawing/2014/main" val="1955775862"/>
                    </a:ext>
                  </a:extLst>
                </a:gridCol>
                <a:gridCol w="1164705">
                  <a:extLst>
                    <a:ext uri="{9D8B030D-6E8A-4147-A177-3AD203B41FA5}">
                      <a16:colId xmlns:a16="http://schemas.microsoft.com/office/drawing/2014/main" val="137965660"/>
                    </a:ext>
                  </a:extLst>
                </a:gridCol>
                <a:gridCol w="1164705">
                  <a:extLst>
                    <a:ext uri="{9D8B030D-6E8A-4147-A177-3AD203B41FA5}">
                      <a16:colId xmlns:a16="http://schemas.microsoft.com/office/drawing/2014/main" val="4271652427"/>
                    </a:ext>
                  </a:extLst>
                </a:gridCol>
                <a:gridCol w="1164705">
                  <a:extLst>
                    <a:ext uri="{9D8B030D-6E8A-4147-A177-3AD203B41FA5}">
                      <a16:colId xmlns:a16="http://schemas.microsoft.com/office/drawing/2014/main" val="2523184811"/>
                    </a:ext>
                  </a:extLst>
                </a:gridCol>
              </a:tblGrid>
              <a:tr h="1838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22г./ факту 21г.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кв. 2022г.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кв. 2023г.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факт1 кв. 23г. /факту</a:t>
                      </a: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кв.</a:t>
                      </a: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536787"/>
                  </a:ext>
                </a:extLst>
              </a:tr>
              <a:tr h="183825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754547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ROACE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710971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037094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1 159,60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1 516,54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81970"/>
                  </a:ext>
                </a:extLst>
              </a:tr>
              <a:tr h="306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 от реализации продукции и оказания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1 128,31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1 514,64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362,69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73470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конторскому обслуживанию</a:t>
                      </a:r>
                    </a:p>
                  </a:txBody>
                  <a:tcPr marL="159845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603,62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389,06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244146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транспортному обслуживанию</a:t>
                      </a:r>
                    </a:p>
                  </a:txBody>
                  <a:tcPr marL="159845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124437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обслуживанию ИТ инфраструктуры</a:t>
                      </a:r>
                    </a:p>
                  </a:txBody>
                  <a:tcPr marL="159845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460,824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269,96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395839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от финансирования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076069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доходы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917877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1 082,02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1 403,42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296,60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279,98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83911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Себестоимость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757,55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1 127,24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232,39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060251"/>
                  </a:ext>
                </a:extLst>
              </a:tr>
              <a:tr h="306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реализацию продукции и оказание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266011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Общие и административные 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623768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финансирование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450357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расходы от неосновной деятельности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625054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Валовая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370,76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387,39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130,76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148837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Операционная прибыль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228928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145592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по КПН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457283"/>
                  </a:ext>
                </a:extLst>
              </a:tr>
              <a:tr h="183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79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899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Анализ руководством компании финансового состояния и результатов деятельности (MD&amp;A) 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F7A88AC-ECE2-4474-8B7F-1487FB51C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565195"/>
              </p:ext>
            </p:extLst>
          </p:nvPr>
        </p:nvGraphicFramePr>
        <p:xfrm>
          <a:off x="293510" y="1003697"/>
          <a:ext cx="11537247" cy="2723933"/>
        </p:xfrm>
        <a:graphic>
          <a:graphicData uri="http://schemas.openxmlformats.org/drawingml/2006/table">
            <a:tbl>
              <a:tblPr/>
              <a:tblGrid>
                <a:gridCol w="1166732">
                  <a:extLst>
                    <a:ext uri="{9D8B030D-6E8A-4147-A177-3AD203B41FA5}">
                      <a16:colId xmlns:a16="http://schemas.microsoft.com/office/drawing/2014/main" val="2442530366"/>
                    </a:ext>
                  </a:extLst>
                </a:gridCol>
                <a:gridCol w="3346471">
                  <a:extLst>
                    <a:ext uri="{9D8B030D-6E8A-4147-A177-3AD203B41FA5}">
                      <a16:colId xmlns:a16="http://schemas.microsoft.com/office/drawing/2014/main" val="1219500452"/>
                    </a:ext>
                  </a:extLst>
                </a:gridCol>
                <a:gridCol w="1170674">
                  <a:extLst>
                    <a:ext uri="{9D8B030D-6E8A-4147-A177-3AD203B41FA5}">
                      <a16:colId xmlns:a16="http://schemas.microsoft.com/office/drawing/2014/main" val="1564399870"/>
                    </a:ext>
                  </a:extLst>
                </a:gridCol>
                <a:gridCol w="1170674">
                  <a:extLst>
                    <a:ext uri="{9D8B030D-6E8A-4147-A177-3AD203B41FA5}">
                      <a16:colId xmlns:a16="http://schemas.microsoft.com/office/drawing/2014/main" val="1037462054"/>
                    </a:ext>
                  </a:extLst>
                </a:gridCol>
                <a:gridCol w="1170674">
                  <a:extLst>
                    <a:ext uri="{9D8B030D-6E8A-4147-A177-3AD203B41FA5}">
                      <a16:colId xmlns:a16="http://schemas.microsoft.com/office/drawing/2014/main" val="1688483385"/>
                    </a:ext>
                  </a:extLst>
                </a:gridCol>
                <a:gridCol w="1170674">
                  <a:extLst>
                    <a:ext uri="{9D8B030D-6E8A-4147-A177-3AD203B41FA5}">
                      <a16:colId xmlns:a16="http://schemas.microsoft.com/office/drawing/2014/main" val="1651903965"/>
                    </a:ext>
                  </a:extLst>
                </a:gridCol>
                <a:gridCol w="1170674">
                  <a:extLst>
                    <a:ext uri="{9D8B030D-6E8A-4147-A177-3AD203B41FA5}">
                      <a16:colId xmlns:a16="http://schemas.microsoft.com/office/drawing/2014/main" val="3566734200"/>
                    </a:ext>
                  </a:extLst>
                </a:gridCol>
                <a:gridCol w="1170674">
                  <a:extLst>
                    <a:ext uri="{9D8B030D-6E8A-4147-A177-3AD203B41FA5}">
                      <a16:colId xmlns:a16="http://schemas.microsoft.com/office/drawing/2014/main" val="3026382881"/>
                    </a:ext>
                  </a:extLst>
                </a:gridCol>
              </a:tblGrid>
              <a:tr h="3143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факт/ факту 21г.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кв. 2022г.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кв. 2023г.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/факту 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547710"/>
                  </a:ext>
                </a:extLst>
              </a:tr>
              <a:tr h="314300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066732"/>
                  </a:ext>
                </a:extLst>
              </a:tr>
              <a:tr h="314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Активы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674,28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626,67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499637"/>
                  </a:ext>
                </a:extLst>
              </a:tr>
              <a:tr h="314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198,53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537968"/>
                  </a:ext>
                </a:extLst>
              </a:tr>
              <a:tr h="314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Обязательства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326,51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318,05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425,90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376987"/>
                  </a:ext>
                </a:extLst>
              </a:tr>
              <a:tr h="314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821860"/>
                  </a:ext>
                </a:extLst>
              </a:tr>
              <a:tr h="314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Тек. ликвидность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256023"/>
                  </a:ext>
                </a:extLst>
              </a:tr>
              <a:tr h="5238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Рентабельность деятельности (итоговая прибыль на расходы)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488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1126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609</Words>
  <Application>Microsoft Office PowerPoint</Application>
  <PresentationFormat>Широкоэкранный</PresentationFormat>
  <Paragraphs>249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 2</vt:lpstr>
      <vt:lpstr>Тема Office</vt:lpstr>
      <vt:lpstr>Отчет руководства о результатах финансово-хозяйственной деятельности  (MD&amp;A) и исполнении ключевых КПД</vt:lpstr>
      <vt:lpstr>Анализ руководством компании финансового состояния и результатов деятельности (MD&amp;A)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руководства о результатах финансово-хозяйственной деятельности  (MD&amp;A) и исполнении ключевых КПД</dc:title>
  <dc:creator>Мансуров Жанат</dc:creator>
  <cp:lastModifiedBy>Мансуров Жанат</cp:lastModifiedBy>
  <cp:revision>3</cp:revision>
  <dcterms:created xsi:type="dcterms:W3CDTF">2023-05-26T04:15:47Z</dcterms:created>
  <dcterms:modified xsi:type="dcterms:W3CDTF">2023-05-30T04:32:07Z</dcterms:modified>
</cp:coreProperties>
</file>