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8/1/2023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883899" y="589756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221457" y="5220070"/>
            <a:ext cx="11822112" cy="2087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в 1-ом полугодии 2023 года составили 759,16 млн. тенге, что выше аналогичного прошлого года за счет увеличения доходов по обслуживанию ИТ инфраструктуры. В то же время имеется снижение ввиду отсутствия вида деятельности по услуге транспортного обслуживания.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в 1-ом полугодии 2023 года составили  0,52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в 1-ом полугодии 2023 года составила  500,60 млн. тенге за счет роста услуги по гражданско-правовым договорам на 5,6%.  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в 1-ом полугодии 2023 года составили 99,85 млн. </a:t>
            </a:r>
            <a:r>
              <a:rPr lang="ru-RU" altLang="ru-RU" sz="1000">
                <a:solidFill>
                  <a:srgbClr val="002060"/>
                </a:solidFill>
                <a:latin typeface="Arial" charset="0"/>
                <a:cs typeface="Arial" charset="0"/>
              </a:rPr>
              <a:t>тенге за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счет оптимизации затрат.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в 1-ом полугодии 2023 года составила 195,63 млн. тенге  за счет сокращения ОАР.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в 1-ом полугодии 2023 года составила 138,09 млн. тенге связано со снижением расходов.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A1A3B02-7DB8-D4FB-CA47-D75A1ADCE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091815"/>
              </p:ext>
            </p:extLst>
          </p:nvPr>
        </p:nvGraphicFramePr>
        <p:xfrm>
          <a:off x="177800" y="851694"/>
          <a:ext cx="11822112" cy="4368376"/>
        </p:xfrm>
        <a:graphic>
          <a:graphicData uri="http://schemas.openxmlformats.org/drawingml/2006/table">
            <a:tbl>
              <a:tblPr/>
              <a:tblGrid>
                <a:gridCol w="1067495">
                  <a:extLst>
                    <a:ext uri="{9D8B030D-6E8A-4147-A177-3AD203B41FA5}">
                      <a16:colId xmlns:a16="http://schemas.microsoft.com/office/drawing/2014/main" val="3953934951"/>
                    </a:ext>
                  </a:extLst>
                </a:gridCol>
                <a:gridCol w="3919462">
                  <a:extLst>
                    <a:ext uri="{9D8B030D-6E8A-4147-A177-3AD203B41FA5}">
                      <a16:colId xmlns:a16="http://schemas.microsoft.com/office/drawing/2014/main" val="127111472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1252193313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3890324878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3329839763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1666554896"/>
                    </a:ext>
                  </a:extLst>
                </a:gridCol>
                <a:gridCol w="1067495">
                  <a:extLst>
                    <a:ext uri="{9D8B030D-6E8A-4147-A177-3AD203B41FA5}">
                      <a16:colId xmlns:a16="http://schemas.microsoft.com/office/drawing/2014/main" val="1802515010"/>
                    </a:ext>
                  </a:extLst>
                </a:gridCol>
                <a:gridCol w="1497680">
                  <a:extLst>
                    <a:ext uri="{9D8B030D-6E8A-4147-A177-3AD203B41FA5}">
                      <a16:colId xmlns:a16="http://schemas.microsoft.com/office/drawing/2014/main" val="711288165"/>
                    </a:ext>
                  </a:extLst>
                </a:gridCol>
              </a:tblGrid>
              <a:tr h="1820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 пол. 23г. /факту 1 пол.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714797"/>
                  </a:ext>
                </a:extLst>
              </a:tr>
              <a:tr h="182028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04580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877830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729689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736,79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127399"/>
                  </a:ext>
                </a:extLst>
              </a:tr>
              <a:tr h="355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1 128,31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1 514,64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759,16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8992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78012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321703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транспортному обслуживанию</a:t>
                      </a:r>
                    </a:p>
                  </a:txBody>
                  <a:tcPr marL="78012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992183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78012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460,824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991771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096930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368769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1 082,02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1 403,42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214302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20947"/>
                  </a:ext>
                </a:extLst>
              </a:tr>
              <a:tr h="355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465754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596002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66374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60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32165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380918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055648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298690"/>
                  </a:ext>
                </a:extLst>
              </a:tr>
              <a:tr h="18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315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41E9BF3-D455-5FF0-B3F4-B34CC80B3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22427"/>
              </p:ext>
            </p:extLst>
          </p:nvPr>
        </p:nvGraphicFramePr>
        <p:xfrm>
          <a:off x="192088" y="1044134"/>
          <a:ext cx="11751555" cy="2762517"/>
        </p:xfrm>
        <a:graphic>
          <a:graphicData uri="http://schemas.openxmlformats.org/drawingml/2006/table">
            <a:tbl>
              <a:tblPr/>
              <a:tblGrid>
                <a:gridCol w="1061124">
                  <a:extLst>
                    <a:ext uri="{9D8B030D-6E8A-4147-A177-3AD203B41FA5}">
                      <a16:colId xmlns:a16="http://schemas.microsoft.com/office/drawing/2014/main" val="668630816"/>
                    </a:ext>
                  </a:extLst>
                </a:gridCol>
                <a:gridCol w="3896069">
                  <a:extLst>
                    <a:ext uri="{9D8B030D-6E8A-4147-A177-3AD203B41FA5}">
                      <a16:colId xmlns:a16="http://schemas.microsoft.com/office/drawing/2014/main" val="4153638581"/>
                    </a:ext>
                  </a:extLst>
                </a:gridCol>
                <a:gridCol w="1061124">
                  <a:extLst>
                    <a:ext uri="{9D8B030D-6E8A-4147-A177-3AD203B41FA5}">
                      <a16:colId xmlns:a16="http://schemas.microsoft.com/office/drawing/2014/main" val="1369013482"/>
                    </a:ext>
                  </a:extLst>
                </a:gridCol>
                <a:gridCol w="1061124">
                  <a:extLst>
                    <a:ext uri="{9D8B030D-6E8A-4147-A177-3AD203B41FA5}">
                      <a16:colId xmlns:a16="http://schemas.microsoft.com/office/drawing/2014/main" val="1433314150"/>
                    </a:ext>
                  </a:extLst>
                </a:gridCol>
                <a:gridCol w="1061124">
                  <a:extLst>
                    <a:ext uri="{9D8B030D-6E8A-4147-A177-3AD203B41FA5}">
                      <a16:colId xmlns:a16="http://schemas.microsoft.com/office/drawing/2014/main" val="1360139898"/>
                    </a:ext>
                  </a:extLst>
                </a:gridCol>
                <a:gridCol w="1061124">
                  <a:extLst>
                    <a:ext uri="{9D8B030D-6E8A-4147-A177-3AD203B41FA5}">
                      <a16:colId xmlns:a16="http://schemas.microsoft.com/office/drawing/2014/main" val="1409084507"/>
                    </a:ext>
                  </a:extLst>
                </a:gridCol>
                <a:gridCol w="1061124">
                  <a:extLst>
                    <a:ext uri="{9D8B030D-6E8A-4147-A177-3AD203B41FA5}">
                      <a16:colId xmlns:a16="http://schemas.microsoft.com/office/drawing/2014/main" val="4244983372"/>
                    </a:ext>
                  </a:extLst>
                </a:gridCol>
                <a:gridCol w="1488742">
                  <a:extLst>
                    <a:ext uri="{9D8B030D-6E8A-4147-A177-3AD203B41FA5}">
                      <a16:colId xmlns:a16="http://schemas.microsoft.com/office/drawing/2014/main" val="1841924709"/>
                    </a:ext>
                  </a:extLst>
                </a:gridCol>
              </a:tblGrid>
              <a:tr h="4442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 пол. 23г. /факту 1 пол.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747745"/>
                  </a:ext>
                </a:extLst>
              </a:tr>
              <a:tr h="291522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702815"/>
                  </a:ext>
                </a:extLst>
              </a:tr>
              <a:tr h="291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488,22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633720"/>
                  </a:ext>
                </a:extLst>
              </a:tr>
              <a:tr h="291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945756"/>
                  </a:ext>
                </a:extLst>
              </a:tr>
              <a:tr h="291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559669"/>
                  </a:ext>
                </a:extLst>
              </a:tr>
              <a:tr h="291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32040"/>
                  </a:ext>
                </a:extLst>
              </a:tr>
              <a:tr h="2915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002086"/>
                  </a:ext>
                </a:extLst>
              </a:tr>
              <a:tr h="5691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0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629</Words>
  <Application>Microsoft Office PowerPoint</Application>
  <PresentationFormat>Широкоэкранный</PresentationFormat>
  <Paragraphs>249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Мансуров Жанат</cp:lastModifiedBy>
  <cp:revision>4</cp:revision>
  <dcterms:created xsi:type="dcterms:W3CDTF">2023-05-26T04:15:47Z</dcterms:created>
  <dcterms:modified xsi:type="dcterms:W3CDTF">2023-08-01T05:05:17Z</dcterms:modified>
</cp:coreProperties>
</file>